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4630400" cy="8229600"/>
  <p:notesSz cx="8229600" cy="14630400"/>
  <p:defaultTextStyle>
    <a:defPPr>
      <a:defRPr lang="es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8" d="100"/>
          <a:sy n="78" d="100"/>
        </p:scale>
        <p:origin x="43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233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DED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B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155746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Esquemas Electrónicos y Diseño Mecánico del Producto</a:t>
            </a:r>
            <a:endParaRPr lang="en-US" sz="4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93458"/>
            <a:ext cx="590740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Comunicación RS-485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24647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El estándar RS-485 es ideal para la comunicación serial en entornos ruidosos y de larga distancia. Analizaremos su implementación clave.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539252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Texas Instruments ofrece transceptores robustos (SN75176B) que facilitan la conexión.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344353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Las resistencias de terminación de 120 ohmios son cruciales para evitar reflexiones de señal.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49453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 polarización adecuada, como la sugerida por NXP, previene estados flotantes y asegura la integridad de la señal.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317456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Es vital en automatización industrial y control de motores, donde la fiabilidad es primordial.</a:t>
            </a:r>
            <a:endParaRPr lang="en-US" sz="1750" dirty="0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521" y="2297549"/>
            <a:ext cx="6244709" cy="468344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5930" y="610791"/>
            <a:ext cx="7592139" cy="1385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Entradas Digitales NPN y PNP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75930" y="2328743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s-US"/>
          </a:p>
        </p:txBody>
      </p:sp>
      <p:sp>
        <p:nvSpPr>
          <p:cNvPr id="5" name="Text 2"/>
          <p:cNvSpPr/>
          <p:nvPr/>
        </p:nvSpPr>
        <p:spPr>
          <a:xfrm>
            <a:off x="1005245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Sensores NPN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1005245" y="3037522"/>
            <a:ext cx="3226594" cy="17734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Estos sensores "hunden" la corriente, conectando la carga a tierra cuando se activan. Son comunes en Asia y Europa.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2847" y="2328743"/>
            <a:ext cx="3685223" cy="2711529"/>
          </a:xfrm>
          <a:prstGeom prst="roundRect">
            <a:avLst>
              <a:gd name="adj" fmla="val 3434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s-US"/>
          </a:p>
        </p:txBody>
      </p:sp>
      <p:sp>
        <p:nvSpPr>
          <p:cNvPr id="8" name="Text 5"/>
          <p:cNvSpPr/>
          <p:nvPr/>
        </p:nvSpPr>
        <p:spPr>
          <a:xfrm>
            <a:off x="4912162" y="2558058"/>
            <a:ext cx="2771180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Sensores PNP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912162" y="3037522"/>
            <a:ext cx="3226594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Los sensores PNP "entregan" corriente, suministrando voltaje a la carga al activarse. Predominan en Norteamérica.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75930" y="5261967"/>
            <a:ext cx="7592139" cy="2356842"/>
          </a:xfrm>
          <a:prstGeom prst="roundRect">
            <a:avLst>
              <a:gd name="adj" fmla="val 3951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s-US"/>
          </a:p>
        </p:txBody>
      </p:sp>
      <p:sp>
        <p:nvSpPr>
          <p:cNvPr id="11" name="Text 8"/>
          <p:cNvSpPr/>
          <p:nvPr/>
        </p:nvSpPr>
        <p:spPr>
          <a:xfrm>
            <a:off x="1005245" y="5491282"/>
            <a:ext cx="3001447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000000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Conexión y Protección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1005245" y="5970746"/>
            <a:ext cx="7133511" cy="14187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Los esquemas de conexión de Infineon y Nexperia muestran cómo usar resistencias pull-up/pull-down. Los optoacopladores son esenciales para el aislamiento galvánico, protegiendo los circuitos sensibles.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279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Entradas y Salidas Analógicas 0-10V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308562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879413"/>
            <a:ext cx="232981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Acondicionamiento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4724162"/>
            <a:ext cx="232981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Los amplificadores operacionales de Analog Devices son cruciales para acondicionar las señales.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3493" y="308562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893493" y="38794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Protección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893493" y="4369832"/>
            <a:ext cx="232981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Es fundamental proteger contra sobretensión y polaridad inversa para la durabilidad.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06795" y="3085624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06795" y="3879413"/>
            <a:ext cx="232981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Calibración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06795" y="4369832"/>
            <a:ext cx="23298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 calibración y ajuste de offset garantizan la precisión del sistema.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770" y="531852"/>
            <a:ext cx="7795260" cy="1204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Entradas y Salidas Analógicas 4-20mA</a:t>
            </a:r>
            <a:endParaRPr lang="en-US" sz="37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770" y="2025015"/>
            <a:ext cx="963335" cy="141815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413069" y="2217658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Conversión de Señal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7413069" y="2634258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Una resistencia de precisión convierte la corriente de 4-20mA en un voltaje utilizable.</a:t>
            </a:r>
            <a:endParaRPr lang="en-US" sz="15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0770" y="3443168"/>
            <a:ext cx="963335" cy="141815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413069" y="3635812"/>
            <a:ext cx="263592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Aislamiento Galvánico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7413069" y="4052411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El aislamiento galvánico es vital para prevenir bucles de tierra y mejorar la inmunidad al ruido.</a:t>
            </a:r>
            <a:endParaRPr lang="en-US" sz="15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0770" y="4861322"/>
            <a:ext cx="963335" cy="141815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413069" y="5053965"/>
            <a:ext cx="272605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Protección contra Picos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7413069" y="5470565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Los supresores de voltaje transitorio (TVS) protegen los circuitos de sobretensiones repentinas.</a:t>
            </a:r>
            <a:endParaRPr lang="en-US" sz="15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0770" y="6279475"/>
            <a:ext cx="963335" cy="1418153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413069" y="6472118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Ajuste Fino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7413069" y="6888718"/>
            <a:ext cx="6542961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 calibración y ajuste de ganancia son esenciales para asegurar la máxima precisión de la señal.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1638" y="566976"/>
            <a:ext cx="7647861" cy="6443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Diseño Mecánico de la Carcasa</a:t>
            </a:r>
            <a:endParaRPr lang="en-US" sz="40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638" y="1752481"/>
            <a:ext cx="6342102" cy="634210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74280" y="170604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 carcasa protege los componentes electrónicos y define la durabilidad del producto. Es un factor crucial.</a:t>
            </a:r>
            <a:endParaRPr lang="en-US" sz="1600" dirty="0"/>
          </a:p>
        </p:txBody>
      </p:sp>
      <p:sp>
        <p:nvSpPr>
          <p:cNvPr id="5" name="Text 2"/>
          <p:cNvSpPr/>
          <p:nvPr/>
        </p:nvSpPr>
        <p:spPr>
          <a:xfrm>
            <a:off x="7574280" y="2551390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Materiales como ABS y policarbonato ofrecen resistencia y protección UV.</a:t>
            </a:r>
            <a:endParaRPr lang="en-US" sz="1600" dirty="0"/>
          </a:p>
        </p:txBody>
      </p:sp>
      <p:sp>
        <p:nvSpPr>
          <p:cNvPr id="6" name="Text 3"/>
          <p:cNvSpPr/>
          <p:nvPr/>
        </p:nvSpPr>
        <p:spPr>
          <a:xfrm>
            <a:off x="7574280" y="3283387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 certificación IP65 o superior asegura resistencia al polvo y al agua.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74280" y="4015383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El diseño debe considerar la disipación térmica para un rendimiento óptimo.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574280" y="4747379"/>
            <a:ext cx="6342102" cy="6598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550"/>
              </a:lnSpc>
              <a:buSzPct val="100000"/>
              <a:buChar char="•"/>
            </a:pPr>
            <a:r>
              <a:rPr lang="en-US" sz="160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 versatilidad se logra con opciones de montaje en panel o riel DIN.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21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16347" y="416362"/>
            <a:ext cx="3872865" cy="4732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700"/>
              </a:lnSpc>
              <a:buNone/>
            </a:pPr>
            <a:r>
              <a:rPr lang="en-US" sz="29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Diseño de la Etiqueta</a:t>
            </a:r>
            <a:endParaRPr lang="en-US" sz="2950" dirty="0"/>
          </a:p>
        </p:txBody>
      </p:sp>
      <p:sp>
        <p:nvSpPr>
          <p:cNvPr id="4" name="Text 1"/>
          <p:cNvSpPr/>
          <p:nvPr/>
        </p:nvSpPr>
        <p:spPr>
          <a:xfrm>
            <a:off x="6016347" y="1192292"/>
            <a:ext cx="8084106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1</a:t>
            </a:r>
            <a:endParaRPr lang="en-US" sz="3900" dirty="0"/>
          </a:p>
        </p:txBody>
      </p:sp>
      <p:sp>
        <p:nvSpPr>
          <p:cNvPr id="5" name="Text 2"/>
          <p:cNvSpPr/>
          <p:nvPr/>
        </p:nvSpPr>
        <p:spPr>
          <a:xfrm>
            <a:off x="9111853" y="1881068"/>
            <a:ext cx="189297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Durabilidad</a:t>
            </a:r>
            <a:endParaRPr lang="en-US" sz="1450" dirty="0"/>
          </a:p>
        </p:txBody>
      </p:sp>
      <p:sp>
        <p:nvSpPr>
          <p:cNvPr id="6" name="Text 3"/>
          <p:cNvSpPr/>
          <p:nvPr/>
        </p:nvSpPr>
        <p:spPr>
          <a:xfrm>
            <a:off x="6016347" y="2208490"/>
            <a:ext cx="808410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Materiales resistentes a la abrasión y químicos aseguran una larga vida útil.</a:t>
            </a:r>
            <a:endParaRPr lang="en-US" sz="1150" dirty="0"/>
          </a:p>
        </p:txBody>
      </p:sp>
      <p:sp>
        <p:nvSpPr>
          <p:cNvPr id="7" name="Text 4"/>
          <p:cNvSpPr/>
          <p:nvPr/>
        </p:nvSpPr>
        <p:spPr>
          <a:xfrm>
            <a:off x="6016347" y="2980611"/>
            <a:ext cx="8084106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2</a:t>
            </a:r>
            <a:endParaRPr lang="en-US" sz="3900" dirty="0"/>
          </a:p>
        </p:txBody>
      </p:sp>
      <p:sp>
        <p:nvSpPr>
          <p:cNvPr id="8" name="Text 5"/>
          <p:cNvSpPr/>
          <p:nvPr/>
        </p:nvSpPr>
        <p:spPr>
          <a:xfrm>
            <a:off x="9079349" y="3669387"/>
            <a:ext cx="195798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Información Esencial</a:t>
            </a:r>
            <a:endParaRPr lang="en-US" sz="1450" dirty="0"/>
          </a:p>
        </p:txBody>
      </p:sp>
      <p:sp>
        <p:nvSpPr>
          <p:cNvPr id="9" name="Text 6"/>
          <p:cNvSpPr/>
          <p:nvPr/>
        </p:nvSpPr>
        <p:spPr>
          <a:xfrm>
            <a:off x="6016347" y="3996809"/>
            <a:ext cx="808410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Debe incluir modelo, número de serie y certificaciones para identificar el producto.</a:t>
            </a:r>
            <a:endParaRPr lang="en-US" sz="1150" dirty="0"/>
          </a:p>
        </p:txBody>
      </p:sp>
      <p:sp>
        <p:nvSpPr>
          <p:cNvPr id="10" name="Text 7"/>
          <p:cNvSpPr/>
          <p:nvPr/>
        </p:nvSpPr>
        <p:spPr>
          <a:xfrm>
            <a:off x="6016347" y="4768929"/>
            <a:ext cx="8084106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3</a:t>
            </a:r>
            <a:endParaRPr lang="en-US" sz="3900" dirty="0"/>
          </a:p>
        </p:txBody>
      </p:sp>
      <p:sp>
        <p:nvSpPr>
          <p:cNvPr id="11" name="Text 8"/>
          <p:cNvSpPr/>
          <p:nvPr/>
        </p:nvSpPr>
        <p:spPr>
          <a:xfrm>
            <a:off x="9068633" y="5457706"/>
            <a:ext cx="1979533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Acceso a Información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016347" y="5785128"/>
            <a:ext cx="808410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Un código QR puede enlazar a la documentación técnica, facilitando el soporte.</a:t>
            </a:r>
            <a:endParaRPr lang="en-US" sz="1150" dirty="0"/>
          </a:p>
        </p:txBody>
      </p:sp>
      <p:sp>
        <p:nvSpPr>
          <p:cNvPr id="13" name="Text 10"/>
          <p:cNvSpPr/>
          <p:nvPr/>
        </p:nvSpPr>
        <p:spPr>
          <a:xfrm>
            <a:off x="6016347" y="6557248"/>
            <a:ext cx="8084106" cy="499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4</a:t>
            </a:r>
            <a:endParaRPr lang="en-US" sz="3900" dirty="0"/>
          </a:p>
        </p:txBody>
      </p:sp>
      <p:sp>
        <p:nvSpPr>
          <p:cNvPr id="14" name="Text 11"/>
          <p:cNvSpPr/>
          <p:nvPr/>
        </p:nvSpPr>
        <p:spPr>
          <a:xfrm>
            <a:off x="9111853" y="7246025"/>
            <a:ext cx="1892975" cy="2365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850"/>
              </a:lnSpc>
              <a:buNone/>
            </a:pPr>
            <a:r>
              <a:rPr lang="en-US" sz="145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Marca</a:t>
            </a:r>
            <a:endParaRPr lang="en-US" sz="1450" dirty="0"/>
          </a:p>
        </p:txBody>
      </p:sp>
      <p:sp>
        <p:nvSpPr>
          <p:cNvPr id="15" name="Text 12"/>
          <p:cNvSpPr/>
          <p:nvPr/>
        </p:nvSpPr>
        <p:spPr>
          <a:xfrm>
            <a:off x="6016347" y="7573447"/>
            <a:ext cx="8084106" cy="2422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900"/>
              </a:lnSpc>
              <a:buNone/>
            </a:pPr>
            <a:r>
              <a:rPr lang="en-US" sz="11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El logotipo de la empresa y los datos de contacto refuerzan la identidad de marca.</a:t>
            </a:r>
            <a:endParaRPr lang="en-US" sz="11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5293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3A3A3A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Conclusión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782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s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2620804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26561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Integración Total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3146584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La perfecta integración de la electrónica y el diseño mecánico es fundamental.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713803" y="257829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s-US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98874" y="2620804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50919" y="2656165"/>
            <a:ext cx="2899410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Estándares y Normas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50919" y="3500914"/>
            <a:ext cx="289941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El cumplimiento de normativas y estándares industriales garantiza la calidad y seguridad.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40615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6DED2">
              <a:alpha val="50000"/>
            </a:srgbClr>
          </a:solidFill>
          <a:ln w="7620">
            <a:solidFill>
              <a:srgbClr val="CCC4B8"/>
            </a:solidFill>
            <a:prstDash val="solid"/>
          </a:ln>
          <a:effectLst>
            <a:outerShdw dist="20320" dir="2700000" algn="bl" rotWithShape="0">
              <a:srgbClr val="CCC4B8">
                <a:alpha val="100000"/>
              </a:srgbClr>
            </a:outerShdw>
          </a:effectLst>
        </p:spPr>
        <p:txBody>
          <a:bodyPr/>
          <a:lstStyle/>
          <a:p>
            <a:endParaRPr lang="es-US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448657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484019"/>
            <a:ext cx="295536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4C4C4C"/>
                </a:solidFill>
                <a:latin typeface="Noto Serif Medium" pitchFamily="34" charset="0"/>
                <a:ea typeface="Noto Serif Medium" pitchFamily="34" charset="-122"/>
                <a:cs typeface="Noto Serif Medium" pitchFamily="34" charset="-120"/>
              </a:rPr>
              <a:t>Fiabilidad y Robustez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5974437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4C4C4C"/>
                </a:solidFill>
                <a:latin typeface="Noto Serif" pitchFamily="34" charset="0"/>
                <a:ea typeface="Noto Serif" pitchFamily="34" charset="-122"/>
                <a:cs typeface="Noto Serif" pitchFamily="34" charset="-120"/>
              </a:rPr>
              <a:t>Nuestro objetivo es la fiabilidad y robustez, creando un producto final duradero y eficiente.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509</Words>
  <Application>Microsoft Office PowerPoint</Application>
  <PresentationFormat>Personalizado</PresentationFormat>
  <Paragraphs>64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Noto Serif</vt:lpstr>
      <vt:lpstr>Noto Serif Medium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Luis Antonio Vargas Pérez</cp:lastModifiedBy>
  <cp:revision>2</cp:revision>
  <dcterms:created xsi:type="dcterms:W3CDTF">2025-06-06T04:38:12Z</dcterms:created>
  <dcterms:modified xsi:type="dcterms:W3CDTF">2025-06-06T21:56:34Z</dcterms:modified>
</cp:coreProperties>
</file>